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2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575084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1903766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11/26/2025</a:t>
            </a:fld>
            <a:endParaRPr lang="en-US"/>
          </a:p>
        </p:txBody>
      </p:sp>
      <p:sp>
        <p:nvSpPr>
          <p:cNvPr id="178705117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82219195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90612173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7776420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08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203575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3879918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9163097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23D1F14-E519-E066-0B1D-08B79D05CAEF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4810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888191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6853215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2517731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312DE4E-9D1B-E744-3F60-5F989B323760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1753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719094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9983511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0701697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6928378-8BE8-9C42-D1F2-755C6D9F037E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5279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21721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936970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7288274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466D27A-8AD8-DB62-CAF3-BFEB55A903EE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6115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782468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8634107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766756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C49FDF-849D-90EC-D873-CF9938D6A566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8421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293635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4835078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8510884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A268CA0-7134-4060-6129-F15AFACAD9EE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3054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0270217" name="Title 1"/>
          <p:cNvSpPr>
            <a:spLocks noGrp="1"/>
          </p:cNvSpPr>
          <p:nvPr>
            <p:ph type="ctrTitle"/>
          </p:nvPr>
        </p:nvSpPr>
        <p:spPr bwMode="auto">
          <a:xfrm>
            <a:off x="914400" y="2130425"/>
            <a:ext cx="10363199" cy="1470025"/>
          </a:xfrm>
        </p:spPr>
        <p:txBody>
          <a:bodyPr/>
          <a:lstStyle>
            <a:lvl1pPr algn="ctr">
              <a:defRPr b="1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619768456" name="Subtitle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399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Click to edit Master subtitle style</a:t>
            </a:r>
          </a:p>
        </p:txBody>
      </p:sp>
      <p:sp>
        <p:nvSpPr>
          <p:cNvPr id="9511673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20348679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0261009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77011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106521356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9384175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4903923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819260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929705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>
            <a:lvl1pPr algn="ctr">
              <a:defRPr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106458400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1387375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129559731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151459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22436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197682855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15189918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6306223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089474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2345979" name="Title 1"/>
          <p:cNvSpPr>
            <a:spLocks noGrp="1"/>
          </p:cNvSpPr>
          <p:nvPr>
            <p:ph type="title"/>
          </p:nvPr>
        </p:nvSpPr>
        <p:spPr bwMode="auto">
          <a:xfrm>
            <a:off x="963083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19208996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63083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128320805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8368634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336470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107295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210741424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583497" y="1600201"/>
            <a:ext cx="470452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186996171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576053" y="1600201"/>
            <a:ext cx="500634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60864942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48947838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652919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913327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162821584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83497" y="1535113"/>
            <a:ext cx="47045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174323356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583497" y="2174874"/>
            <a:ext cx="47045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183000116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480042" y="1535113"/>
            <a:ext cx="510235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7791442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480042" y="2174874"/>
            <a:ext cx="510235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198762990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136069327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863525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87032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144004954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99180087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5371747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404204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213625382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9571334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1467388" name="Title 1"/>
          <p:cNvSpPr>
            <a:spLocks noGrp="1"/>
          </p:cNvSpPr>
          <p:nvPr>
            <p:ph type="title"/>
          </p:nvPr>
        </p:nvSpPr>
        <p:spPr bwMode="auto">
          <a:xfrm>
            <a:off x="1583497" y="273049"/>
            <a:ext cx="355239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169193515" name="Content Placeholder 2"/>
          <p:cNvSpPr>
            <a:spLocks noGrp="1"/>
          </p:cNvSpPr>
          <p:nvPr>
            <p:ph idx="1"/>
          </p:nvPr>
        </p:nvSpPr>
        <p:spPr bwMode="auto">
          <a:xfrm>
            <a:off x="5327913" y="273050"/>
            <a:ext cx="62544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26116844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583497" y="1435101"/>
            <a:ext cx="355239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127196519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170818983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8548284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2640981" name="Title 1"/>
          <p:cNvSpPr>
            <a:spLocks noGrp="1"/>
          </p:cNvSpPr>
          <p:nvPr>
            <p:ph type="title"/>
          </p:nvPr>
        </p:nvSpPr>
        <p:spPr bwMode="auto">
          <a:xfrm>
            <a:off x="1583497" y="4800600"/>
            <a:ext cx="998510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2090108425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583497" y="612774"/>
            <a:ext cx="9985109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164301696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583497" y="5367337"/>
            <a:ext cx="998510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67986863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111945719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1870935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504183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83497" y="1600201"/>
            <a:ext cx="9998901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66166266" name="Shape 1058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6343" y="6641"/>
                </a:moveTo>
                <a:lnTo>
                  <a:pt x="6343" y="6641"/>
                </a:lnTo>
                <a:cubicBezTo>
                  <a:pt x="7781" y="2374"/>
                  <a:pt x="8594" y="0"/>
                  <a:pt x="8594" y="0"/>
                </a:cubicBezTo>
                <a:lnTo>
                  <a:pt x="0" y="0"/>
                </a:lnTo>
                <a:lnTo>
                  <a:pt x="0" y="43200"/>
                </a:lnTo>
                <a:lnTo>
                  <a:pt x="43200" y="43200"/>
                </a:lnTo>
                <a:lnTo>
                  <a:pt x="43200" y="37760"/>
                </a:lnTo>
                <a:lnTo>
                  <a:pt x="43200" y="37760"/>
                </a:lnTo>
                <a:cubicBezTo>
                  <a:pt x="43200" y="37760"/>
                  <a:pt x="34824" y="39282"/>
                  <a:pt x="21228" y="41101"/>
                </a:cubicBezTo>
                <a:lnTo>
                  <a:pt x="21228" y="41101"/>
                </a:lnTo>
                <a:cubicBezTo>
                  <a:pt x="3446" y="43478"/>
                  <a:pt x="-5241" y="41016"/>
                  <a:pt x="6343" y="6641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690395286" name="Shape 1059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</p:spPr>
      </p:sp>
      <p:sp>
        <p:nvSpPr>
          <p:cNvPr id="1144586619" name="Shape 1060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361" y="36777"/>
                </a:moveTo>
                <a:lnTo>
                  <a:pt x="22361" y="36777"/>
                </a:lnTo>
                <a:cubicBezTo>
                  <a:pt x="5219" y="39070"/>
                  <a:pt x="-2372" y="36412"/>
                  <a:pt x="7775" y="6299"/>
                </a:cubicBezTo>
                <a:lnTo>
                  <a:pt x="7775" y="6299"/>
                </a:lnTo>
                <a:cubicBezTo>
                  <a:pt x="9119" y="2311"/>
                  <a:pt x="9892" y="58"/>
                  <a:pt x="9911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612"/>
                </a:lnTo>
                <a:lnTo>
                  <a:pt x="43200" y="33612"/>
                </a:lnTo>
                <a:cubicBezTo>
                  <a:pt x="43110" y="33630"/>
                  <a:pt x="35168" y="35065"/>
                  <a:pt x="22361" y="36777"/>
                </a:cubicBezTo>
                <a:close/>
              </a:path>
            </a:pathLst>
          </a:custGeom>
          <a:solidFill>
            <a:schemeClr val="accent1">
              <a:alpha val="9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6823560" name="Shape 1061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276" y="37156"/>
                </a:moveTo>
                <a:lnTo>
                  <a:pt x="22276" y="37156"/>
                </a:lnTo>
                <a:cubicBezTo>
                  <a:pt x="5093" y="39454"/>
                  <a:pt x="-2596" y="36819"/>
                  <a:pt x="7680" y="6325"/>
                </a:cubicBezTo>
                <a:lnTo>
                  <a:pt x="7680" y="6325"/>
                </a:lnTo>
                <a:cubicBezTo>
                  <a:pt x="9010" y="2380"/>
                  <a:pt x="9781" y="117"/>
                  <a:pt x="981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980"/>
                </a:lnTo>
                <a:lnTo>
                  <a:pt x="43200" y="33980"/>
                </a:lnTo>
                <a:cubicBezTo>
                  <a:pt x="43020" y="34016"/>
                  <a:pt x="35046" y="35449"/>
                  <a:pt x="22276" y="37156"/>
                </a:cubicBezTo>
                <a:close/>
              </a:path>
            </a:pathLst>
          </a:custGeom>
          <a:solidFill>
            <a:schemeClr val="accent1">
              <a:alpha val="18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29965267" name="Shape 1062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192" y="37535"/>
                </a:moveTo>
                <a:lnTo>
                  <a:pt x="22192" y="37535"/>
                </a:lnTo>
                <a:cubicBezTo>
                  <a:pt x="4968" y="39839"/>
                  <a:pt x="-2820" y="37226"/>
                  <a:pt x="7585" y="6350"/>
                </a:cubicBezTo>
                <a:lnTo>
                  <a:pt x="7585" y="6350"/>
                </a:lnTo>
                <a:cubicBezTo>
                  <a:pt x="8900" y="2448"/>
                  <a:pt x="9670" y="176"/>
                  <a:pt x="9726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348"/>
                </a:lnTo>
                <a:lnTo>
                  <a:pt x="43200" y="34348"/>
                </a:lnTo>
                <a:cubicBezTo>
                  <a:pt x="42885" y="34402"/>
                  <a:pt x="34924" y="35833"/>
                  <a:pt x="22192" y="37535"/>
                </a:cubicBezTo>
                <a:close/>
              </a:path>
            </a:pathLst>
          </a:custGeom>
          <a:solidFill>
            <a:schemeClr val="accent1">
              <a:alpha val="26998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14446901" name="Shape 1063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107" y="37914"/>
                </a:moveTo>
                <a:lnTo>
                  <a:pt x="22107" y="37914"/>
                </a:lnTo>
                <a:cubicBezTo>
                  <a:pt x="4842" y="40223"/>
                  <a:pt x="-3044" y="37634"/>
                  <a:pt x="7490" y="6376"/>
                </a:cubicBezTo>
                <a:lnTo>
                  <a:pt x="7490" y="6376"/>
                </a:lnTo>
                <a:cubicBezTo>
                  <a:pt x="8790" y="2517"/>
                  <a:pt x="9559" y="235"/>
                  <a:pt x="9634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717"/>
                </a:lnTo>
                <a:lnTo>
                  <a:pt x="43200" y="34717"/>
                </a:lnTo>
                <a:cubicBezTo>
                  <a:pt x="42795" y="34789"/>
                  <a:pt x="34802" y="36217"/>
                  <a:pt x="22107" y="37914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42234677" name="Shape 1064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022" y="38293"/>
                </a:moveTo>
                <a:lnTo>
                  <a:pt x="22022" y="38293"/>
                </a:lnTo>
                <a:cubicBezTo>
                  <a:pt x="4717" y="40608"/>
                  <a:pt x="-3267" y="38041"/>
                  <a:pt x="7394" y="6401"/>
                </a:cubicBezTo>
                <a:lnTo>
                  <a:pt x="7394" y="6401"/>
                </a:lnTo>
                <a:cubicBezTo>
                  <a:pt x="8680" y="2586"/>
                  <a:pt x="9448" y="293"/>
                  <a:pt x="954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085"/>
                </a:lnTo>
                <a:lnTo>
                  <a:pt x="43200" y="35085"/>
                </a:lnTo>
                <a:cubicBezTo>
                  <a:pt x="42705" y="35175"/>
                  <a:pt x="34680" y="36601"/>
                  <a:pt x="22022" y="38293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5365803" name="Shape 1065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937" y="38673"/>
                </a:moveTo>
                <a:lnTo>
                  <a:pt x="21937" y="38673"/>
                </a:lnTo>
                <a:cubicBezTo>
                  <a:pt x="4591" y="40992"/>
                  <a:pt x="-3491" y="38448"/>
                  <a:pt x="7299" y="6427"/>
                </a:cubicBezTo>
                <a:lnTo>
                  <a:pt x="7299" y="6427"/>
                </a:lnTo>
                <a:cubicBezTo>
                  <a:pt x="8570" y="2655"/>
                  <a:pt x="9336" y="352"/>
                  <a:pt x="944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453"/>
                </a:lnTo>
                <a:lnTo>
                  <a:pt x="43200" y="35453"/>
                </a:lnTo>
                <a:cubicBezTo>
                  <a:pt x="42570" y="35561"/>
                  <a:pt x="34558" y="36985"/>
                  <a:pt x="21937" y="38673"/>
                </a:cubicBezTo>
                <a:close/>
              </a:path>
            </a:pathLst>
          </a:custGeom>
          <a:solidFill>
            <a:schemeClr val="accent1">
              <a:alpha val="5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55917638" name="Shape 1066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853" y="39052"/>
                </a:moveTo>
                <a:lnTo>
                  <a:pt x="21853" y="39052"/>
                </a:lnTo>
                <a:cubicBezTo>
                  <a:pt x="4466" y="41377"/>
                  <a:pt x="-3715" y="38855"/>
                  <a:pt x="7204" y="6453"/>
                </a:cubicBezTo>
                <a:lnTo>
                  <a:pt x="7204" y="6453"/>
                </a:lnTo>
                <a:cubicBezTo>
                  <a:pt x="8461" y="2724"/>
                  <a:pt x="9225" y="411"/>
                  <a:pt x="9357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822"/>
                </a:lnTo>
                <a:lnTo>
                  <a:pt x="43200" y="35822"/>
                </a:lnTo>
                <a:cubicBezTo>
                  <a:pt x="42480" y="35948"/>
                  <a:pt x="34436" y="37369"/>
                  <a:pt x="21853" y="39052"/>
                </a:cubicBezTo>
                <a:close/>
              </a:path>
            </a:pathLst>
          </a:custGeom>
          <a:solidFill>
            <a:schemeClr val="accent1">
              <a:alpha val="63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00799383" name="Shape 1067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768" y="39431"/>
                </a:moveTo>
                <a:lnTo>
                  <a:pt x="21768" y="39431"/>
                </a:lnTo>
                <a:cubicBezTo>
                  <a:pt x="4340" y="41761"/>
                  <a:pt x="-3939" y="39262"/>
                  <a:pt x="7109" y="6478"/>
                </a:cubicBezTo>
                <a:lnTo>
                  <a:pt x="7109" y="6478"/>
                </a:lnTo>
                <a:cubicBezTo>
                  <a:pt x="8351" y="2792"/>
                  <a:pt x="9114" y="470"/>
                  <a:pt x="9265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190"/>
                </a:lnTo>
                <a:lnTo>
                  <a:pt x="43200" y="36190"/>
                </a:lnTo>
                <a:cubicBezTo>
                  <a:pt x="42390" y="36334"/>
                  <a:pt x="34314" y="37753"/>
                  <a:pt x="21768" y="39431"/>
                </a:cubicBezTo>
                <a:close/>
              </a:path>
            </a:pathLst>
          </a:custGeom>
          <a:solidFill>
            <a:schemeClr val="accent1">
              <a:alpha val="73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72902155" name="Shape 1068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83" y="39810"/>
                </a:moveTo>
                <a:lnTo>
                  <a:pt x="21683" y="39810"/>
                </a:lnTo>
                <a:cubicBezTo>
                  <a:pt x="4214" y="42146"/>
                  <a:pt x="-4163" y="39669"/>
                  <a:pt x="7014" y="6504"/>
                </a:cubicBezTo>
                <a:lnTo>
                  <a:pt x="7014" y="6504"/>
                </a:lnTo>
                <a:cubicBezTo>
                  <a:pt x="8241" y="2861"/>
                  <a:pt x="9003" y="528"/>
                  <a:pt x="917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558"/>
                </a:lnTo>
                <a:lnTo>
                  <a:pt x="43200" y="36558"/>
                </a:lnTo>
                <a:cubicBezTo>
                  <a:pt x="42300" y="36720"/>
                  <a:pt x="34192" y="38137"/>
                  <a:pt x="21683" y="39810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99821376" name="Shape 1069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9" y="40189"/>
                </a:moveTo>
                <a:lnTo>
                  <a:pt x="21599" y="40189"/>
                </a:lnTo>
                <a:cubicBezTo>
                  <a:pt x="4089" y="42530"/>
                  <a:pt x="-4386" y="40077"/>
                  <a:pt x="6918" y="6529"/>
                </a:cubicBezTo>
                <a:lnTo>
                  <a:pt x="6918" y="6529"/>
                </a:lnTo>
                <a:cubicBezTo>
                  <a:pt x="8131" y="2930"/>
                  <a:pt x="8892" y="587"/>
                  <a:pt x="9080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926"/>
                </a:lnTo>
                <a:lnTo>
                  <a:pt x="43200" y="36926"/>
                </a:lnTo>
                <a:cubicBezTo>
                  <a:pt x="42165" y="37107"/>
                  <a:pt x="34070" y="38521"/>
                  <a:pt x="21599" y="40189"/>
                </a:cubicBezTo>
                <a:close/>
              </a:path>
            </a:pathLst>
          </a:custGeom>
          <a:solidFill>
            <a:schemeClr val="accent1">
              <a:alpha val="91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55118490" name="Shape 1070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14" y="40568"/>
                </a:moveTo>
                <a:lnTo>
                  <a:pt x="21514" y="40568"/>
                </a:lnTo>
                <a:cubicBezTo>
                  <a:pt x="3963" y="42915"/>
                  <a:pt x="-4610" y="40484"/>
                  <a:pt x="6823" y="6555"/>
                </a:cubicBezTo>
                <a:lnTo>
                  <a:pt x="6823" y="6555"/>
                </a:lnTo>
                <a:cubicBezTo>
                  <a:pt x="8022" y="2999"/>
                  <a:pt x="8781" y="646"/>
                  <a:pt x="8988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7295"/>
                </a:lnTo>
                <a:lnTo>
                  <a:pt x="43200" y="37295"/>
                </a:lnTo>
                <a:cubicBezTo>
                  <a:pt x="42075" y="37493"/>
                  <a:pt x="33948" y="38905"/>
                  <a:pt x="21514" y="40568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67087275" name="Title 1"/>
          <p:cNvSpPr>
            <a:spLocks noGrp="1"/>
          </p:cNvSpPr>
          <p:nvPr>
            <p:ph type="title"/>
          </p:nvPr>
        </p:nvSpPr>
        <p:spPr bwMode="auto">
          <a:xfrm>
            <a:off x="1583497" y="274638"/>
            <a:ext cx="99989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54293186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9264351" y="6356350"/>
            <a:ext cx="23180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/>
              <a:t>	</a:t>
            </a:r>
            <a:fld id="{F8E3F0E9-0FC2-4DDE-87CF-3BA6A04EA4CC}" type="slidenum">
              <a:rPr/>
              <a:t>‹#›</a:t>
            </a:fld>
            <a:endParaRPr/>
          </a:p>
        </p:txBody>
      </p:sp>
      <p:sp>
        <p:nvSpPr>
          <p:cNvPr id="187116052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619018" y="6356350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EB4D43-F783-4E09-8208-6AA351DBC29B}" type="datetimeFigureOut">
              <a:rPr lang="ru-RU"/>
              <a:t>26.11.2025</a:t>
            </a:fld>
            <a:endParaRPr/>
          </a:p>
        </p:txBody>
      </p:sp>
      <p:sp>
        <p:nvSpPr>
          <p:cNvPr id="19696991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125706" y="6356350"/>
            <a:ext cx="35625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11" Type="http://schemas.openxmlformats.org/officeDocument/2006/relationships/image" Target="../media/image17.jpg"/><Relationship Id="rId5" Type="http://schemas.openxmlformats.org/officeDocument/2006/relationships/image" Target="../media/image11.jp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897764" name="Title 1"/>
          <p:cNvSpPr>
            <a:spLocks noGrp="1"/>
          </p:cNvSpPr>
          <p:nvPr>
            <p:ph type="title"/>
          </p:nvPr>
        </p:nvSpPr>
        <p:spPr bwMode="auto">
          <a:xfrm>
            <a:off x="838198" y="-65367"/>
            <a:ext cx="10515600" cy="69238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ctr">
              <a:defRPr/>
            </a:pPr>
            <a:r>
              <a:rPr lang="ru-RU" sz="4800" b="1" i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000" b="1" i="1">
                <a:solidFill>
                  <a:srgbClr val="002060"/>
                </a:solidFill>
              </a:rPr>
              <a:t>МБОУ ОЦ «ФЛАГМАН» дошкольное отделение-детский сад №5</a:t>
            </a:r>
            <a:endParaRPr sz="2000" b="1" i="1">
              <a:solidFill>
                <a:srgbClr val="002060"/>
              </a:solidFill>
            </a:endParaRPr>
          </a:p>
        </p:txBody>
      </p:sp>
      <p:sp>
        <p:nvSpPr>
          <p:cNvPr id="2039513090" name="Content Placeholder 2"/>
          <p:cNvSpPr>
            <a:spLocks noGrp="1"/>
          </p:cNvSpPr>
          <p:nvPr>
            <p:ph idx="1"/>
          </p:nvPr>
        </p:nvSpPr>
        <p:spPr bwMode="auto">
          <a:xfrm>
            <a:off x="147542" y="1059629"/>
            <a:ext cx="11896911" cy="5628553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0000" lnSpcReduction="20000"/>
          </a:bodyPr>
          <a:lstStyle/>
          <a:p>
            <a:pPr marL="0" indent="0" algn="ctr">
              <a:buFont typeface="Arial"/>
              <a:buNone/>
              <a:defRPr/>
            </a:pPr>
            <a:r>
              <a:rPr lang="ru-RU" sz="3400" dirty="0">
                <a:solidFill>
                  <a:srgbClr val="002060"/>
                </a:solidFill>
                <a:latin typeface="Times New Roman"/>
                <a:cs typeface="Times New Roman"/>
              </a:rPr>
              <a:t>Просветительское мероприятие с родителями</a:t>
            </a:r>
            <a:endParaRPr dirty="0"/>
          </a:p>
          <a:p>
            <a:pPr marL="0" indent="0" algn="ctr">
              <a:buFont typeface="Arial"/>
              <a:buNone/>
              <a:defRPr/>
            </a:pPr>
            <a:endParaRPr lang="ru-RU" sz="34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Font typeface="Arial"/>
              <a:buNone/>
              <a:defRPr/>
            </a:pPr>
            <a:r>
              <a:rPr lang="ru-RU" sz="3400" dirty="0" err="1">
                <a:solidFill>
                  <a:srgbClr val="002060"/>
                </a:solidFill>
                <a:latin typeface="Times New Roman"/>
                <a:cs typeface="Times New Roman"/>
              </a:rPr>
              <a:t>Барабанова</a:t>
            </a:r>
            <a:r>
              <a:rPr lang="ru-RU" sz="3400" dirty="0">
                <a:solidFill>
                  <a:srgbClr val="002060"/>
                </a:solidFill>
                <a:latin typeface="Times New Roman"/>
                <a:cs typeface="Times New Roman"/>
              </a:rPr>
              <a:t> Марина Александровна:</a:t>
            </a:r>
            <a:endParaRPr dirty="0"/>
          </a:p>
          <a:p>
            <a:pPr marL="0" indent="0" algn="ctr">
              <a:buFont typeface="Arial"/>
              <a:buNone/>
              <a:defRPr/>
            </a:pPr>
            <a:endParaRPr lang="ru-RU" sz="3400" dirty="0"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sz="4600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«Роль игры в жизни ребёнка: </a:t>
            </a:r>
          </a:p>
          <a:p>
            <a:pPr marL="0" indent="0" algn="ctr">
              <a:buNone/>
              <a:defRPr/>
            </a:pPr>
            <a:r>
              <a:rPr lang="ru-RU" sz="4600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игровая деятельность в </a:t>
            </a:r>
            <a:r>
              <a:rPr lang="ru-RU" sz="4600" b="1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семье»</a:t>
            </a:r>
            <a:endParaRPr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buFont typeface="Arial"/>
              <a:buNone/>
              <a:defRPr/>
            </a:pPr>
            <a:endParaRPr sz="2400" dirty="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Times New Roman"/>
                <a:cs typeface="Times New Roman"/>
              </a:rPr>
              <a:t>                      </a:t>
            </a:r>
            <a:endParaRPr dirty="0"/>
          </a:p>
          <a:p>
            <a:pPr marL="0" indent="0" algn="ctr">
              <a:buNone/>
              <a:defRPr/>
            </a:pPr>
            <a:endParaRPr lang="ru-RU" sz="24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sz="24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sz="24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sz="24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sz="24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sz="24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sz="24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sz="24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sz="2100" dirty="0">
                <a:solidFill>
                  <a:srgbClr val="002060"/>
                </a:solidFill>
                <a:latin typeface="Times New Roman"/>
                <a:cs typeface="Times New Roman"/>
              </a:rPr>
              <a:t>     Одинцово, 2025</a:t>
            </a:r>
            <a:endParaRPr sz="2100" dirty="0">
              <a:solidFill>
                <a:srgbClr val="002060"/>
              </a:solidFill>
            </a:endParaRPr>
          </a:p>
        </p:txBody>
      </p:sp>
      <p:sp>
        <p:nvSpPr>
          <p:cNvPr id="673942549" name="TextBox 629835325"/>
          <p:cNvSpPr txBox="1"/>
          <p:nvPr/>
        </p:nvSpPr>
        <p:spPr bwMode="auto">
          <a:xfrm>
            <a:off x="2613035" y="130734"/>
            <a:ext cx="2028555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712782054" name="Рисунок 1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20484" y="164085"/>
            <a:ext cx="1257299" cy="1076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1166282" name="Рисунок 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511138" y="3517303"/>
            <a:ext cx="4007219" cy="2254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59="http://schemas.microsoft.com/office/powerpoint/2015/09/main" xmlns:p14="http://schemas.microsoft.com/office/powerpoint/2010/main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2169013" name="Title 1"/>
          <p:cNvSpPr>
            <a:spLocks noGrp="1"/>
          </p:cNvSpPr>
          <p:nvPr>
            <p:ph type="ctr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>
            <a:lvl1pPr algn="ctr">
              <a:defRPr b="1"/>
            </a:lvl1pPr>
          </a:lstStyle>
          <a:p>
            <a:pPr>
              <a:defRPr/>
            </a:pPr>
            <a:r>
              <a:rPr lang="ru-RU"/>
              <a:t/>
            </a:r>
            <a:br>
              <a:rPr lang="ru-RU"/>
            </a:br>
            <a:endParaRPr/>
          </a:p>
        </p:txBody>
      </p:sp>
      <p:sp>
        <p:nvSpPr>
          <p:cNvPr id="1054755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742791" y="3262607"/>
            <a:ext cx="5241180" cy="45259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indent="0" algn="just">
              <a:buFont typeface="Arial"/>
              <a:buNone/>
              <a:defRPr/>
            </a:pP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Игра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—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это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огромное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светлое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окно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через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которое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духовный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мир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ребенка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вливается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живительный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поток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представлений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понятий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об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окружающем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мире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Игра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—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это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искра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зажигающая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огонек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пытливости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800" b="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любознательности</a:t>
            </a:r>
            <a:r>
              <a:rPr sz="1800" b="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.»</a:t>
            </a:r>
            <a:endParaRPr sz="1800" b="1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sz="1800" b="1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Сухомлинский</a:t>
            </a:r>
            <a:r>
              <a:rPr sz="1800" b="1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1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Василий</a:t>
            </a:r>
            <a:r>
              <a:rPr sz="1800" b="1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1" i="1" dirty="0" err="1" smtClean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Александрови</a:t>
            </a:r>
            <a:r>
              <a:rPr lang="ru-RU" sz="1800" b="1" i="1" dirty="0" smtClean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ч</a:t>
            </a:r>
            <a:endParaRPr b="1" dirty="0"/>
          </a:p>
        </p:txBody>
      </p:sp>
      <p:sp>
        <p:nvSpPr>
          <p:cNvPr id="180398170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207200" y="1854585"/>
            <a:ext cx="5153726" cy="45259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Каков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ребенок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игре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таков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во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многом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он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будет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работе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когда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вырастет</a:t>
            </a:r>
            <a:r>
              <a:rPr sz="2000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.»</a:t>
            </a:r>
            <a:endParaRPr sz="2000" dirty="0">
              <a:solidFill>
                <a:srgbClr val="010101"/>
              </a:solidFill>
              <a:latin typeface="Times New Roman"/>
              <a:cs typeface="Times New Roman"/>
            </a:endParaRPr>
          </a:p>
          <a:p>
            <a:pPr marL="0" indent="0" algn="r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sz="2000" b="1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Макаренко</a:t>
            </a:r>
            <a:r>
              <a:rPr sz="2000" b="1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Антон</a:t>
            </a:r>
            <a:r>
              <a:rPr sz="2000" b="1" i="1" dirty="0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solidFill>
                  <a:srgbClr val="010101"/>
                </a:solidFill>
                <a:latin typeface="Times New Roman"/>
                <a:ea typeface="Times New Roman"/>
                <a:cs typeface="Times New Roman"/>
              </a:rPr>
              <a:t>Семенович</a:t>
            </a:r>
            <a:endParaRPr sz="2000" b="1" dirty="0">
              <a:solidFill>
                <a:srgbClr val="01010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sz="2000" b="1" dirty="0">
              <a:latin typeface="Times New Roman"/>
              <a:cs typeface="Times New Roman"/>
            </a:endParaRPr>
          </a:p>
        </p:txBody>
      </p:sp>
      <p:pic>
        <p:nvPicPr>
          <p:cNvPr id="1195102212" name="Рисунок 1195102211"/>
          <p:cNvPicPr>
            <a:picLocks noChangeAspect="1"/>
          </p:cNvPicPr>
          <p:nvPr/>
        </p:nvPicPr>
        <p:blipFill rotWithShape="1">
          <a:blip r:embed="rId3"/>
          <a:srcRect l="36053" r="4003"/>
          <a:stretch/>
        </p:blipFill>
        <p:spPr bwMode="auto">
          <a:xfrm>
            <a:off x="8785765" y="274638"/>
            <a:ext cx="2157132" cy="2439860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209" y="3262607"/>
            <a:ext cx="1838688" cy="251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59="http://schemas.microsoft.com/office/powerpoint/2015/09/main" xmlns:p14="http://schemas.microsoft.com/office/powerpoint/2010/main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8207634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6" y="419847"/>
            <a:ext cx="9998901" cy="103772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0000"/>
          </a:bodyPr>
          <a:lstStyle/>
          <a:p>
            <a:pPr algn="ctr">
              <a:defRPr/>
            </a:pPr>
            <a:r>
              <a:rPr sz="4800" b="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1 </a:t>
            </a:r>
            <a:r>
              <a:rPr sz="4800" b="1" dirty="0" err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раунд</a:t>
            </a:r>
            <a:r>
              <a:rPr sz="48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sz="48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</a:br>
            <a:r>
              <a:rPr sz="26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3100" dirty="0" err="1">
                <a:latin typeface="Times New Roman"/>
                <a:ea typeface="Times New Roman"/>
                <a:cs typeface="Times New Roman"/>
              </a:rPr>
              <a:t>Честно</a:t>
            </a:r>
            <a:r>
              <a:rPr sz="3100" dirty="0">
                <a:latin typeface="Times New Roman"/>
                <a:ea typeface="Times New Roman"/>
                <a:cs typeface="Times New Roman"/>
              </a:rPr>
              <a:t>  о </a:t>
            </a:r>
            <a:r>
              <a:rPr sz="3100" dirty="0" err="1">
                <a:latin typeface="Times New Roman"/>
                <a:ea typeface="Times New Roman"/>
                <a:cs typeface="Times New Roman"/>
              </a:rPr>
              <a:t>сокровенном</a:t>
            </a:r>
            <a:r>
              <a:rPr sz="3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3100" dirty="0" err="1">
                <a:latin typeface="Times New Roman"/>
                <a:ea typeface="Times New Roman"/>
                <a:cs typeface="Times New Roman"/>
              </a:rPr>
              <a:t>или</a:t>
            </a:r>
            <a:r>
              <a:rPr sz="3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3100" dirty="0" err="1">
                <a:latin typeface="Times New Roman"/>
                <a:ea typeface="Times New Roman"/>
                <a:cs typeface="Times New Roman"/>
              </a:rPr>
              <a:t>признаюсь</a:t>
            </a:r>
            <a:r>
              <a:rPr sz="3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3100" dirty="0" err="1">
                <a:latin typeface="Times New Roman"/>
                <a:ea typeface="Times New Roman"/>
                <a:cs typeface="Times New Roman"/>
              </a:rPr>
              <a:t>себе</a:t>
            </a:r>
            <a:r>
              <a:rPr sz="3100" dirty="0">
                <a:latin typeface="Times New Roman"/>
                <a:ea typeface="Times New Roman"/>
                <a:cs typeface="Times New Roman"/>
              </a:rPr>
              <a:t>!</a:t>
            </a:r>
            <a:endParaRPr sz="3100" dirty="0">
              <a:latin typeface="Times New Roman"/>
              <a:cs typeface="Times New Roman"/>
            </a:endParaRPr>
          </a:p>
        </p:txBody>
      </p:sp>
      <p:sp>
        <p:nvSpPr>
          <p:cNvPr id="956274265" name="Content Placeholder 2"/>
          <p:cNvSpPr>
            <a:spLocks noGrp="1"/>
          </p:cNvSpPr>
          <p:nvPr>
            <p:ph idx="1"/>
          </p:nvPr>
        </p:nvSpPr>
        <p:spPr bwMode="auto">
          <a:xfrm>
            <a:off x="3603885" y="1556658"/>
            <a:ext cx="5150326" cy="4525961"/>
          </a:xfrm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ru-RU" dirty="0"/>
              <a:t>                      </a:t>
            </a: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lang="ru-RU" dirty="0">
                <a:latin typeface="Times New Roman"/>
                <a:cs typeface="Times New Roman"/>
              </a:rPr>
              <a:t>                            Никогда</a:t>
            </a:r>
          </a:p>
          <a:p>
            <a:pPr marL="0" indent="0">
              <a:buFont typeface="Arial"/>
              <a:buNone/>
              <a:defRPr/>
            </a:pPr>
            <a:endParaRPr dirty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endParaRPr dirty="0"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                          Иногда</a:t>
            </a:r>
          </a:p>
          <a:p>
            <a:pPr marL="0" indent="0">
              <a:buFont typeface="Arial"/>
              <a:buNone/>
              <a:defRPr/>
            </a:pP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                         Всегда </a:t>
            </a:r>
          </a:p>
          <a:p>
            <a:pPr marL="0" indent="0">
              <a:buFont typeface="Arial"/>
              <a:buNone/>
              <a:defRPr/>
            </a:pPr>
            <a:endParaRPr dirty="0">
              <a:latin typeface="Times New Roman"/>
              <a:cs typeface="Times New Roman"/>
            </a:endParaRPr>
          </a:p>
        </p:txBody>
      </p:sp>
      <p:pic>
        <p:nvPicPr>
          <p:cNvPr id="1226390356" name="Рисунок 1226390355"/>
          <p:cNvPicPr>
            <a:picLocks noChangeAspect="1"/>
          </p:cNvPicPr>
          <p:nvPr/>
        </p:nvPicPr>
        <p:blipFill rotWithShape="1">
          <a:blip r:embed="rId3"/>
          <a:srcRect l="21899" t="24849" r="20566" b="20761"/>
          <a:stretch/>
        </p:blipFill>
        <p:spPr bwMode="auto">
          <a:xfrm>
            <a:off x="3727466" y="1774777"/>
            <a:ext cx="2069206" cy="1119776"/>
          </a:xfrm>
          <a:prstGeom prst="rect">
            <a:avLst/>
          </a:prstGeom>
        </p:spPr>
      </p:pic>
      <p:pic>
        <p:nvPicPr>
          <p:cNvPr id="1271771946" name="Рисунок 1271771945"/>
          <p:cNvPicPr>
            <a:picLocks noChangeAspect="1"/>
          </p:cNvPicPr>
          <p:nvPr/>
        </p:nvPicPr>
        <p:blipFill rotWithShape="1">
          <a:blip r:embed="rId4"/>
          <a:srcRect l="4298" t="7080" r="4221" b="7952"/>
          <a:stretch/>
        </p:blipFill>
        <p:spPr bwMode="auto">
          <a:xfrm>
            <a:off x="3892928" y="3148095"/>
            <a:ext cx="2069206" cy="1233703"/>
          </a:xfrm>
          <a:prstGeom prst="rect">
            <a:avLst/>
          </a:prstGeom>
        </p:spPr>
      </p:pic>
      <p:pic>
        <p:nvPicPr>
          <p:cNvPr id="1838140781" name="Рисунок 1838140780"/>
          <p:cNvPicPr>
            <a:picLocks noChangeAspect="1"/>
          </p:cNvPicPr>
          <p:nvPr/>
        </p:nvPicPr>
        <p:blipFill rotWithShape="1">
          <a:blip r:embed="rId5"/>
          <a:srcRect l="1549" t="2995" r="2371" b="3050"/>
          <a:stretch/>
        </p:blipFill>
        <p:spPr bwMode="auto">
          <a:xfrm>
            <a:off x="3939229" y="4635340"/>
            <a:ext cx="2022905" cy="1269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59="http://schemas.microsoft.com/office/powerpoint/2015/09/main" xmlns:p14="http://schemas.microsoft.com/office/powerpoint/2010/main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0147938" name="TextBox 1820147937"/>
          <p:cNvSpPr txBox="1"/>
          <p:nvPr/>
        </p:nvSpPr>
        <p:spPr bwMode="auto">
          <a:xfrm>
            <a:off x="2503602" y="288364"/>
            <a:ext cx="7389064" cy="125290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indent="179704" algn="ctr">
              <a:spcAft>
                <a:spcPts val="989"/>
              </a:spcAft>
              <a:defRPr/>
            </a:pPr>
            <a:r>
              <a:rPr sz="44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2 </a:t>
            </a:r>
            <a:r>
              <a:rPr sz="4400" b="1" dirty="0" err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раунд</a:t>
            </a:r>
            <a:r>
              <a:rPr sz="44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indent="179704" algn="ctr">
              <a:spcAft>
                <a:spcPts val="989"/>
              </a:spcAft>
              <a:defRPr/>
            </a:pPr>
            <a:r>
              <a:rPr sz="2600" b="1" dirty="0">
                <a:latin typeface="Times New Roman"/>
                <a:ea typeface="Times New Roman"/>
                <a:cs typeface="Times New Roman"/>
              </a:rPr>
              <a:t> «</a:t>
            </a:r>
            <a:r>
              <a:rPr sz="2600" b="1" dirty="0" err="1">
                <a:latin typeface="Times New Roman"/>
                <a:ea typeface="Times New Roman"/>
                <a:cs typeface="Times New Roman"/>
              </a:rPr>
              <a:t>Поиграй</a:t>
            </a:r>
            <a:r>
              <a:rPr sz="26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600" b="1" dirty="0" err="1">
                <a:latin typeface="Times New Roman"/>
                <a:ea typeface="Times New Roman"/>
                <a:cs typeface="Times New Roman"/>
              </a:rPr>
              <a:t>со</a:t>
            </a:r>
            <a:r>
              <a:rPr sz="26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600" b="1" dirty="0" err="1">
                <a:latin typeface="Times New Roman"/>
                <a:ea typeface="Times New Roman"/>
                <a:cs typeface="Times New Roman"/>
              </a:rPr>
              <a:t>мной</a:t>
            </a:r>
            <a:r>
              <a:rPr sz="2600" b="1" dirty="0">
                <a:latin typeface="Times New Roman"/>
                <a:ea typeface="Times New Roman"/>
                <a:cs typeface="Times New Roman"/>
              </a:rPr>
              <a:t>!»</a:t>
            </a:r>
            <a:endParaRPr sz="2000" b="1" dirty="0">
              <a:latin typeface="Times New Roman"/>
              <a:cs typeface="Times New Roman"/>
            </a:endParaRPr>
          </a:p>
        </p:txBody>
      </p:sp>
      <p:pic>
        <p:nvPicPr>
          <p:cNvPr id="2026997080" name="Рисунок 2026997079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4403178" y="1644550"/>
            <a:ext cx="3826422" cy="38264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59="http://schemas.microsoft.com/office/powerpoint/2015/09/main" xmlns:p14="http://schemas.microsoft.com/office/powerpoint/2010/main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5165823" name="Title 1"/>
          <p:cNvSpPr>
            <a:spLocks noGrp="1"/>
          </p:cNvSpPr>
          <p:nvPr>
            <p:ph type="ctrTitle"/>
          </p:nvPr>
        </p:nvSpPr>
        <p:spPr bwMode="auto">
          <a:xfrm>
            <a:off x="3555474" y="2222364"/>
            <a:ext cx="7083775" cy="859117"/>
          </a:xfrm>
        </p:spPr>
        <p:txBody>
          <a:bodyPr>
            <a:noAutofit/>
          </a:bodyPr>
          <a:lstStyle>
            <a:lvl1pPr algn="ctr">
              <a:defRPr b="1"/>
            </a:lvl1pPr>
          </a:lstStyle>
          <a:p>
            <a:pPr algn="l">
              <a:defRPr/>
            </a:pPr>
            <a:r>
              <a:rPr lang="ru-RU" sz="5400" i="1" dirty="0" smtClean="0">
                <a:solidFill>
                  <a:srgbClr val="C00000"/>
                </a:solidFill>
              </a:rPr>
              <a:t>Игры на кухне</a:t>
            </a:r>
            <a:endParaRPr sz="5400" i="1" dirty="0">
              <a:solidFill>
                <a:srgbClr val="C00000"/>
              </a:solidFill>
            </a:endParaRPr>
          </a:p>
        </p:txBody>
      </p:sp>
      <p:sp>
        <p:nvSpPr>
          <p:cNvPr id="279348645" name="Стрелка вправо 279348644"/>
          <p:cNvSpPr/>
          <p:nvPr/>
        </p:nvSpPr>
        <p:spPr bwMode="auto">
          <a:xfrm rot="19961247">
            <a:off x="1182574" y="1489104"/>
            <a:ext cx="1690220" cy="12139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2">
              <a:lumMod val="10000"/>
            </a:schemeClr>
          </a:solidFill>
          <a:ln w="25400" cap="flat" cmpd="sng" algn="ctr">
            <a:solidFill>
              <a:schemeClr val="bg2">
                <a:lumMod val="25098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53802361" name="Рисунок 1453802360"/>
          <p:cNvPicPr>
            <a:picLocks noChangeAspect="1"/>
          </p:cNvPicPr>
          <p:nvPr/>
        </p:nvPicPr>
        <p:blipFill rotWithShape="1">
          <a:blip r:embed="rId3"/>
          <a:srcRect l="17453" t="9803" r="19127" b="12445"/>
          <a:stretch/>
        </p:blipFill>
        <p:spPr bwMode="auto">
          <a:xfrm>
            <a:off x="1103416" y="1197518"/>
            <a:ext cx="1124079" cy="1033573"/>
          </a:xfrm>
          <a:prstGeom prst="rect">
            <a:avLst/>
          </a:prstGeom>
        </p:spPr>
      </p:pic>
      <p:pic>
        <p:nvPicPr>
          <p:cNvPr id="815178314" name="Рисунок 815178313"/>
          <p:cNvPicPr>
            <a:picLocks noChangeAspect="1"/>
          </p:cNvPicPr>
          <p:nvPr/>
        </p:nvPicPr>
        <p:blipFill rotWithShape="1">
          <a:blip r:embed="rId4"/>
          <a:srcRect l="17600" t="11982" r="4580" b="25245"/>
          <a:stretch/>
        </p:blipFill>
        <p:spPr bwMode="auto">
          <a:xfrm>
            <a:off x="2824789" y="191793"/>
            <a:ext cx="2036064" cy="1335259"/>
          </a:xfrm>
          <a:prstGeom prst="rect">
            <a:avLst/>
          </a:prstGeom>
        </p:spPr>
      </p:pic>
      <p:sp>
        <p:nvSpPr>
          <p:cNvPr id="1919610777" name="Стрелка вправо 1919610776"/>
          <p:cNvSpPr/>
          <p:nvPr/>
        </p:nvSpPr>
        <p:spPr bwMode="auto">
          <a:xfrm>
            <a:off x="7273075" y="1029050"/>
            <a:ext cx="734526" cy="7904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2">
              <a:lumMod val="10000"/>
            </a:schemeClr>
          </a:solidFill>
          <a:ln w="25400" cap="flat" cmpd="sng" algn="ctr">
            <a:solidFill>
              <a:schemeClr val="bg2">
                <a:lumMod val="25098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91659550" name="Рисунок 1391659549"/>
          <p:cNvPicPr>
            <a:picLocks noChangeAspect="1"/>
          </p:cNvPicPr>
          <p:nvPr/>
        </p:nvPicPr>
        <p:blipFill rotWithShape="1">
          <a:blip r:embed="rId5"/>
          <a:srcRect l="3870" t="9531" r="4115" b="21704"/>
          <a:stretch/>
        </p:blipFill>
        <p:spPr bwMode="auto">
          <a:xfrm flipH="1">
            <a:off x="5876697" y="210361"/>
            <a:ext cx="1530579" cy="1316691"/>
          </a:xfrm>
          <a:prstGeom prst="rect">
            <a:avLst/>
          </a:prstGeom>
        </p:spPr>
      </p:pic>
      <p:pic>
        <p:nvPicPr>
          <p:cNvPr id="1091923928" name="Рисунок 1091923927"/>
          <p:cNvPicPr>
            <a:picLocks noChangeAspect="1"/>
          </p:cNvPicPr>
          <p:nvPr/>
        </p:nvPicPr>
        <p:blipFill rotWithShape="1">
          <a:blip r:embed="rId6"/>
          <a:srcRect l="8482" t="14569" r="26711" b="16122"/>
          <a:stretch/>
        </p:blipFill>
        <p:spPr bwMode="auto">
          <a:xfrm>
            <a:off x="8069043" y="243987"/>
            <a:ext cx="2036064" cy="1447426"/>
          </a:xfrm>
          <a:prstGeom prst="rect">
            <a:avLst/>
          </a:prstGeom>
        </p:spPr>
      </p:pic>
      <p:pic>
        <p:nvPicPr>
          <p:cNvPr id="1420671809" name="Рисунок 1420671808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10477543" y="252850"/>
            <a:ext cx="1461455" cy="1461455"/>
          </a:xfrm>
          <a:prstGeom prst="rect">
            <a:avLst/>
          </a:prstGeom>
        </p:spPr>
      </p:pic>
      <p:pic>
        <p:nvPicPr>
          <p:cNvPr id="295002400" name="Рисунок 29500239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512195" y="2870561"/>
            <a:ext cx="3011477" cy="1693955"/>
          </a:xfrm>
          <a:prstGeom prst="rect">
            <a:avLst/>
          </a:prstGeom>
        </p:spPr>
      </p:pic>
      <p:pic>
        <p:nvPicPr>
          <p:cNvPr id="309082030" name="Рисунок 309082029"/>
          <p:cNvPicPr>
            <a:picLocks noChangeAspect="1"/>
          </p:cNvPicPr>
          <p:nvPr/>
        </p:nvPicPr>
        <p:blipFill rotWithShape="1">
          <a:blip r:embed="rId9"/>
          <a:srcRect l="9069" t="4629" r="5912" b="4139"/>
          <a:stretch/>
        </p:blipFill>
        <p:spPr bwMode="auto">
          <a:xfrm>
            <a:off x="7465854" y="4053250"/>
            <a:ext cx="1334060" cy="1787497"/>
          </a:xfrm>
          <a:prstGeom prst="rect">
            <a:avLst/>
          </a:prstGeom>
        </p:spPr>
      </p:pic>
      <p:pic>
        <p:nvPicPr>
          <p:cNvPr id="1908214344" name="Рисунок 1908214343"/>
          <p:cNvPicPr>
            <a:picLocks noChangeAspect="1"/>
          </p:cNvPicPr>
          <p:nvPr/>
        </p:nvPicPr>
        <p:blipFill rotWithShape="1">
          <a:blip r:embed="rId10"/>
          <a:srcRect l="1156" t="2042" r="1187" b="1416"/>
          <a:stretch/>
        </p:blipFill>
        <p:spPr bwMode="auto">
          <a:xfrm>
            <a:off x="4046561" y="3863517"/>
            <a:ext cx="3039535" cy="1690220"/>
          </a:xfrm>
          <a:prstGeom prst="rect">
            <a:avLst/>
          </a:prstGeom>
        </p:spPr>
      </p:pic>
      <p:pic>
        <p:nvPicPr>
          <p:cNvPr id="1274115228" name="Рисунок 1274115227"/>
          <p:cNvPicPr>
            <a:picLocks noChangeAspect="1"/>
          </p:cNvPicPr>
          <p:nvPr/>
        </p:nvPicPr>
        <p:blipFill rotWithShape="1">
          <a:blip r:embed="rId11"/>
          <a:srcRect l="8981" t="21963" r="3705" b="1007"/>
          <a:stretch/>
        </p:blipFill>
        <p:spPr bwMode="auto">
          <a:xfrm>
            <a:off x="8984119" y="2297663"/>
            <a:ext cx="2986848" cy="17555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59="http://schemas.microsoft.com/office/powerpoint/2015/09/main" xmlns:p14="http://schemas.microsoft.com/office/powerpoint/2010/main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9052071" name="Title 1"/>
          <p:cNvSpPr>
            <a:spLocks noGrp="1"/>
          </p:cNvSpPr>
          <p:nvPr>
            <p:ph type="title"/>
          </p:nvPr>
        </p:nvSpPr>
        <p:spPr bwMode="auto">
          <a:xfrm>
            <a:off x="269967" y="801187"/>
            <a:ext cx="11390809" cy="15675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l">
              <a:defRPr/>
            </a:pPr>
            <a:r>
              <a:rPr lang="ru-RU" sz="660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                       </a:t>
            </a:r>
            <a:r>
              <a:rPr lang="ru-RU" sz="490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3 раунд</a:t>
            </a:r>
            <a:r>
              <a:rPr lang="en-US" sz="490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en-US" sz="490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490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                          </a:t>
            </a:r>
            <a:r>
              <a:rPr lang="ru-RU" sz="3100" dirty="0" smtClean="0">
                <a:latin typeface="Times New Roman"/>
                <a:ea typeface="Times New Roman"/>
                <a:cs typeface="Times New Roman"/>
              </a:rPr>
              <a:t>Секрет совместной игры</a:t>
            </a:r>
            <a:r>
              <a:rPr lang="ru-RU" sz="490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490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4000" dirty="0">
                <a:latin typeface="Times New Roman"/>
                <a:ea typeface="Times New Roman"/>
                <a:cs typeface="Times New Roman"/>
              </a:rPr>
              <a:t> </a:t>
            </a:r>
            <a:endParaRPr sz="360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1" t="6608" r="9071" b="3709"/>
          <a:stretch/>
        </p:blipFill>
        <p:spPr bwMode="auto">
          <a:xfrm>
            <a:off x="3051208" y="1463040"/>
            <a:ext cx="6054291" cy="430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91251" y="3150214"/>
            <a:ext cx="319558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Играем вместе!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59="http://schemas.microsoft.com/office/powerpoint/2015/09/main" xmlns:p14="http://schemas.microsoft.com/office/powerpoint/2010/main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rner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lassic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Standard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Office">
        <a:dk1>
          <a:sysClr val="windowText" lastClr="000000"/>
        </a:dk1>
        <a:lt1>
          <a:sysClr val="window" lastClr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129</Words>
  <Application>Microsoft Office PowerPoint</Application>
  <PresentationFormat>Широкоэкранный</PresentationFormat>
  <Paragraphs>43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Corner</vt:lpstr>
      <vt:lpstr> МБОУ ОЦ «ФЛАГМАН» дошкольное отделение-детский сад №5</vt:lpstr>
      <vt:lpstr> </vt:lpstr>
      <vt:lpstr> 1 раунд  Честно  о сокровенном или признаюсь себе!</vt:lpstr>
      <vt:lpstr>Презентация PowerPoint</vt:lpstr>
      <vt:lpstr>Игры на кухне</vt:lpstr>
      <vt:lpstr>                        3 раунд                            Секрет совместной игры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User</cp:lastModifiedBy>
  <cp:revision>65</cp:revision>
  <dcterms:modified xsi:type="dcterms:W3CDTF">2025-11-26T13:56:28Z</dcterms:modified>
</cp:coreProperties>
</file>